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86" autoAdjust="0"/>
    <p:restoredTop sz="94660" autoAdjust="0"/>
  </p:normalViewPr>
  <p:slideViewPr>
    <p:cSldViewPr snapToGrid="0" showGuides="1">
      <p:cViewPr varScale="1">
        <p:scale>
          <a:sx n="78" d="100"/>
          <a:sy n="78" d="100"/>
        </p:scale>
        <p:origin x="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80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8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3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37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23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73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0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4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86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E333-7CD7-46FD-A998-F5826F9213F8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8E5C-CF03-4ADB-90E9-D708E1B7C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8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08" y="-862446"/>
            <a:ext cx="9142591" cy="8717974"/>
            <a:chOff x="1408" y="-862446"/>
            <a:chExt cx="9142591" cy="871797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183" y="-189564"/>
              <a:ext cx="2519816" cy="635203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358" y="-3601"/>
              <a:ext cx="3610809" cy="6858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42" y="-862446"/>
              <a:ext cx="5620321" cy="5331861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" y="1503492"/>
              <a:ext cx="3171931" cy="6352036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131" b="-6131"/>
            <a:stretch/>
          </p:blipFill>
          <p:spPr>
            <a:xfrm>
              <a:off x="1408" y="6372530"/>
              <a:ext cx="9142591" cy="51317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31"/>
            <a:stretch/>
          </p:blipFill>
          <p:spPr>
            <a:xfrm>
              <a:off x="1784584" y="2209742"/>
              <a:ext cx="5949878" cy="2432821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10" name="正方形/長方形 9"/>
            <p:cNvSpPr/>
            <p:nvPr/>
          </p:nvSpPr>
          <p:spPr>
            <a:xfrm>
              <a:off x="2609966" y="4552259"/>
              <a:ext cx="5400600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009A00"/>
                  </a:solidFill>
                  <a:latin typeface="Century" panose="02040604050505020304" pitchFamily="18" charset="0"/>
                </a:rPr>
                <a:t>               </a:t>
              </a:r>
              <a:r>
                <a:rPr lang="en-US" altLang="ja-JP" sz="1400" b="1" i="0" u="none" strike="noStrike" baseline="0" dirty="0">
                  <a:solidFill>
                    <a:srgbClr val="007A00"/>
                  </a:solidFill>
                  <a:latin typeface="Century" panose="02040604050505020304" pitchFamily="18" charset="0"/>
                </a:rPr>
                <a:t>Venue</a:t>
              </a:r>
              <a:r>
                <a:rPr lang="en-US" altLang="ja-JP" sz="1400" b="1" i="0" u="none" strike="noStrike" dirty="0">
                  <a:solidFill>
                    <a:srgbClr val="009A00"/>
                  </a:solidFill>
                  <a:latin typeface="Century" panose="02040604050505020304" pitchFamily="18" charset="0"/>
                </a:rPr>
                <a:t> </a:t>
              </a:r>
              <a:r>
                <a:rPr lang="en-US" altLang="ja-JP" sz="16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Hokkaido University Conference Hall</a:t>
              </a:r>
              <a:endParaRPr lang="pt-BR" altLang="ja-JP" sz="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endParaRPr>
            </a:p>
            <a:p>
              <a:r>
                <a:rPr lang="en-US" altLang="ja-JP" sz="1400" b="1" i="0" u="none" strike="noStrike" baseline="0" dirty="0">
                  <a:solidFill>
                    <a:srgbClr val="009A00"/>
                  </a:solidFill>
                  <a:latin typeface="Century" panose="02040604050505020304" pitchFamily="18" charset="0"/>
                </a:rPr>
                <a:t>        </a:t>
              </a:r>
              <a:r>
                <a:rPr lang="en-US" altLang="ja-JP" sz="1400" b="1" i="0" u="none" strike="noStrike" baseline="0" dirty="0">
                  <a:solidFill>
                    <a:srgbClr val="007A00"/>
                  </a:solidFill>
                  <a:latin typeface="Century" panose="02040604050505020304" pitchFamily="18" charset="0"/>
                </a:rPr>
                <a:t>Chairman</a:t>
              </a:r>
              <a:r>
                <a:rPr lang="en-US" altLang="ja-JP" sz="1400" b="1" i="0" u="none" strike="noStrike" baseline="0" dirty="0">
                  <a:solidFill>
                    <a:srgbClr val="009A00"/>
                  </a:solidFill>
                  <a:latin typeface="Century" panose="02040604050505020304" pitchFamily="18" charset="0"/>
                </a:rPr>
                <a:t> </a:t>
              </a:r>
              <a:r>
                <a:rPr lang="en-US" altLang="ja-JP" sz="16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Susumu Ishida, MD, PhD</a:t>
              </a:r>
            </a:p>
            <a:p>
              <a:pPr lvl="2"/>
              <a:r>
                <a:rPr lang="en-US" altLang="ja-JP" sz="800" i="0" u="none" strike="noStrike" dirty="0">
                  <a:solidFill>
                    <a:srgbClr val="000000"/>
                  </a:solidFill>
                  <a:latin typeface="Century" panose="02040604050505020304" pitchFamily="18" charset="0"/>
                </a:rPr>
                <a:t>                </a:t>
              </a:r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Professor and Chairman, Department of Ophthalmology,</a:t>
              </a:r>
            </a:p>
            <a:p>
              <a:pPr lvl="2"/>
              <a:r>
                <a:rPr lang="en-US" altLang="ja-JP" sz="800" i="0" u="none" strike="noStrike" dirty="0">
                  <a:solidFill>
                    <a:srgbClr val="000000"/>
                  </a:solidFill>
                  <a:latin typeface="Century" panose="02040604050505020304" pitchFamily="18" charset="0"/>
                </a:rPr>
                <a:t>                </a:t>
              </a:r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Faculty of Medicine and Graduate School of Medicine, Hokkaido University</a:t>
              </a:r>
            </a:p>
            <a:p>
              <a:r>
                <a:rPr lang="en-US" altLang="ja-JP" sz="1050" b="1" i="0" u="none" strike="noStrike" baseline="0" dirty="0">
                  <a:solidFill>
                    <a:srgbClr val="007A00"/>
                  </a:solidFill>
                  <a:latin typeface="Century" panose="02040604050505020304" pitchFamily="18" charset="0"/>
                </a:rPr>
                <a:t>Honorary Chairman </a:t>
              </a:r>
              <a:r>
                <a:rPr lang="en-US" altLang="ja-JP" sz="1400" b="1" i="0" u="none" strike="noStrike" baseline="0" dirty="0" err="1">
                  <a:solidFill>
                    <a:srgbClr val="000000"/>
                  </a:solidFill>
                  <a:latin typeface="Century" panose="02040604050505020304" pitchFamily="18" charset="0"/>
                </a:rPr>
                <a:t>Shigeaki</a:t>
              </a:r>
              <a:r>
                <a:rPr lang="en-US" altLang="ja-JP" sz="14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 </a:t>
              </a:r>
              <a:r>
                <a:rPr lang="en-US" altLang="ja-JP" sz="1400" b="1" i="0" u="none" strike="noStrike" baseline="0" dirty="0" err="1">
                  <a:solidFill>
                    <a:srgbClr val="000000"/>
                  </a:solidFill>
                  <a:latin typeface="Century" panose="02040604050505020304" pitchFamily="18" charset="0"/>
                </a:rPr>
                <a:t>Ohno</a:t>
              </a:r>
              <a:r>
                <a:rPr lang="en-US" altLang="ja-JP" sz="14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, MD, PhD</a:t>
              </a:r>
            </a:p>
            <a:p>
              <a:pPr lvl="3"/>
              <a:r>
                <a:rPr lang="en-US" altLang="ja-JP" sz="800" dirty="0">
                  <a:solidFill>
                    <a:srgbClr val="000000"/>
                  </a:solidFill>
                  <a:latin typeface="Century" panose="02040604050505020304" pitchFamily="18" charset="0"/>
                </a:rPr>
                <a:t>Professor Emeritus, Department </a:t>
              </a:r>
              <a:r>
                <a:rPr lang="en-US" altLang="ja-JP" sz="800">
                  <a:solidFill>
                    <a:srgbClr val="000000"/>
                  </a:solidFill>
                  <a:latin typeface="Century" panose="02040604050505020304" pitchFamily="18" charset="0"/>
                </a:rPr>
                <a:t>of Ophthalmology,</a:t>
              </a:r>
            </a:p>
            <a:p>
              <a:pPr lvl="3"/>
              <a:r>
                <a:rPr lang="en-US" altLang="ja-JP" sz="800" dirty="0">
                  <a:solidFill>
                    <a:srgbClr val="000000"/>
                  </a:solidFill>
                  <a:latin typeface="Century" panose="02040604050505020304" pitchFamily="18" charset="0"/>
                </a:rPr>
                <a:t>Faculty </a:t>
              </a:r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of Medicine and Graduate School of Medicine, Hokkaido University</a:t>
              </a:r>
            </a:p>
            <a:p>
              <a:pPr lvl="3"/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Department of Ophthalmology, </a:t>
              </a:r>
              <a:r>
                <a:rPr lang="en-US" altLang="ja-JP" sz="800" i="0" u="none" strike="noStrike" baseline="0" dirty="0" err="1">
                  <a:solidFill>
                    <a:srgbClr val="000000"/>
                  </a:solidFill>
                  <a:latin typeface="Century" panose="02040604050505020304" pitchFamily="18" charset="0"/>
                </a:rPr>
                <a:t>Aishin</a:t>
              </a:r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 Memorial Hospital</a:t>
              </a:r>
            </a:p>
            <a:p>
              <a:r>
                <a:rPr lang="en-US" altLang="ja-JP" sz="1050" b="1" i="0" u="none" strike="noStrike" baseline="0" dirty="0">
                  <a:solidFill>
                    <a:srgbClr val="009A00"/>
                  </a:solidFill>
                  <a:latin typeface="Century" panose="02040604050505020304" pitchFamily="18" charset="0"/>
                </a:rPr>
                <a:t>   </a:t>
              </a:r>
              <a:r>
                <a:rPr lang="en-US" altLang="ja-JP" sz="1050" b="1" i="0" u="none" strike="noStrike" baseline="0" dirty="0">
                  <a:solidFill>
                    <a:srgbClr val="007A00"/>
                  </a:solidFill>
                  <a:latin typeface="Century" panose="02040604050505020304" pitchFamily="18" charset="0"/>
                </a:rPr>
                <a:t>Secretary General </a:t>
              </a:r>
              <a:r>
                <a:rPr lang="en-US" altLang="ja-JP" sz="14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Kenichi </a:t>
              </a:r>
              <a:r>
                <a:rPr lang="en-US" altLang="ja-JP" sz="1400" b="1" i="0" u="none" strike="noStrike" baseline="0" dirty="0" err="1">
                  <a:solidFill>
                    <a:srgbClr val="000000"/>
                  </a:solidFill>
                  <a:latin typeface="Century" panose="02040604050505020304" pitchFamily="18" charset="0"/>
                </a:rPr>
                <a:t>Namba</a:t>
              </a:r>
              <a:r>
                <a:rPr lang="en-US" altLang="ja-JP" sz="1400" b="1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, MD, PhD</a:t>
              </a:r>
            </a:p>
            <a:p>
              <a:pPr lvl="2"/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                Associate Professor, Department of Ophthalmology,</a:t>
              </a:r>
            </a:p>
            <a:p>
              <a:pPr lvl="2"/>
              <a:r>
                <a:rPr lang="en-US" altLang="ja-JP" sz="800" i="0" u="none" strike="noStrike" baseline="0" dirty="0">
                  <a:solidFill>
                    <a:srgbClr val="000000"/>
                  </a:solidFill>
                  <a:latin typeface="Century" panose="02040604050505020304" pitchFamily="18" charset="0"/>
                </a:rPr>
                <a:t>                Faculty of Medicine and Graduate School of Medicine, Hokkaido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68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1" b="-6131"/>
          <a:stretch/>
        </p:blipFill>
        <p:spPr>
          <a:xfrm>
            <a:off x="1408" y="6372530"/>
            <a:ext cx="9142591" cy="513179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95398" y="2126355"/>
            <a:ext cx="7373802" cy="509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solidFill>
                  <a:srgbClr val="007A00"/>
                </a:solidFill>
                <a:latin typeface="Century" panose="02040604050505020304" pitchFamily="18" charset="0"/>
              </a:rPr>
              <a:t>Global Ocular Inflammation Workshops Society</a:t>
            </a:r>
            <a:endParaRPr lang="ja-JP" altLang="en-US" sz="2400" b="1" dirty="0">
              <a:solidFill>
                <a:srgbClr val="007A00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60400" y="2653640"/>
            <a:ext cx="8331919" cy="369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rgbClr val="007A00"/>
                </a:solidFill>
                <a:latin typeface="Century" panose="02040604050505020304" pitchFamily="18" charset="0"/>
              </a:rPr>
              <a:t>President</a:t>
            </a:r>
            <a:r>
              <a:rPr lang="en-US" altLang="ja-JP" sz="1800" b="1" dirty="0">
                <a:solidFill>
                  <a:srgbClr val="007A00"/>
                </a:solidFill>
                <a:latin typeface="Century" panose="02040604050505020304" pitchFamily="18" charset="0"/>
              </a:rPr>
              <a:t>	</a:t>
            </a:r>
            <a:r>
              <a:rPr lang="en-US" altLang="ja-JP" sz="18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 err="1">
                <a:latin typeface="Century" panose="02040604050505020304" pitchFamily="18" charset="0"/>
              </a:rPr>
              <a:t>Narsing</a:t>
            </a:r>
            <a:r>
              <a:rPr lang="en-US" altLang="ja-JP" sz="1600" b="1" dirty="0">
                <a:latin typeface="Century" panose="02040604050505020304" pitchFamily="18" charset="0"/>
              </a:rPr>
              <a:t> A. Rao </a:t>
            </a:r>
            <a:r>
              <a:rPr lang="en-US" altLang="ja-JP" sz="1200" b="1" dirty="0">
                <a:latin typeface="Century" panose="02040604050505020304" pitchFamily="18" charset="0"/>
              </a:rPr>
              <a:t>(USA)</a:t>
            </a:r>
          </a:p>
          <a:p>
            <a:pPr algn="l"/>
            <a:r>
              <a:rPr lang="en-US" altLang="ja-JP" sz="1400" b="1" dirty="0">
                <a:solidFill>
                  <a:srgbClr val="007A00"/>
                </a:solidFill>
                <a:latin typeface="Century" panose="02040604050505020304" pitchFamily="18" charset="0"/>
              </a:rPr>
              <a:t>Vice President</a:t>
            </a:r>
            <a:r>
              <a:rPr lang="en-US" altLang="ja-JP" sz="18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>
                <a:latin typeface="Century" panose="02040604050505020304" pitchFamily="18" charset="0"/>
              </a:rPr>
              <a:t>Susumu Ishida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</a:p>
          <a:p>
            <a:pPr algn="l"/>
            <a:r>
              <a:rPr lang="en-US" altLang="ja-JP" sz="1400" b="1" dirty="0">
                <a:solidFill>
                  <a:srgbClr val="007A00"/>
                </a:solidFill>
                <a:latin typeface="Century" panose="02040604050505020304" pitchFamily="18" charset="0"/>
              </a:rPr>
              <a:t>Executive Secretary </a:t>
            </a:r>
            <a:r>
              <a:rPr lang="en-US" altLang="ja-JP" sz="18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 err="1">
                <a:latin typeface="Century" panose="02040604050505020304" pitchFamily="18" charset="0"/>
              </a:rPr>
              <a:t>Kalpana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babu</a:t>
            </a:r>
            <a:r>
              <a:rPr lang="en-US" altLang="ja-JP" sz="1600" b="1" dirty="0">
                <a:latin typeface="Century" panose="02040604050505020304" pitchFamily="18" charset="0"/>
              </a:rPr>
              <a:t> Murthy </a:t>
            </a:r>
            <a:r>
              <a:rPr lang="en-US" altLang="ja-JP" sz="1200" b="1" dirty="0">
                <a:latin typeface="Century" panose="02040604050505020304" pitchFamily="18" charset="0"/>
              </a:rPr>
              <a:t>(India)</a:t>
            </a:r>
          </a:p>
          <a:p>
            <a:pPr algn="l"/>
            <a:r>
              <a:rPr lang="en-US" altLang="ja-JP" sz="1400" b="1" dirty="0">
                <a:solidFill>
                  <a:srgbClr val="007A00"/>
                </a:solidFill>
                <a:latin typeface="Century" panose="02040604050505020304" pitchFamily="18" charset="0"/>
              </a:rPr>
              <a:t>Treasure</a:t>
            </a:r>
            <a:r>
              <a:rPr lang="en-US" altLang="ja-JP" sz="1400" b="1" dirty="0">
                <a:latin typeface="Century" panose="02040604050505020304" pitchFamily="18" charset="0"/>
              </a:rPr>
              <a:t>	</a:t>
            </a:r>
            <a:r>
              <a:rPr lang="en-US" altLang="ja-JP" sz="18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>
                <a:latin typeface="Century" panose="02040604050505020304" pitchFamily="18" charset="0"/>
              </a:rPr>
              <a:t>Soon-</a:t>
            </a:r>
            <a:r>
              <a:rPr lang="en-US" altLang="ja-JP" sz="1600" b="1" dirty="0" err="1">
                <a:latin typeface="Century" panose="02040604050505020304" pitchFamily="18" charset="0"/>
              </a:rPr>
              <a:t>Phaik</a:t>
            </a:r>
            <a:r>
              <a:rPr lang="en-US" altLang="ja-JP" sz="1600" b="1" dirty="0">
                <a:latin typeface="Century" panose="02040604050505020304" pitchFamily="18" charset="0"/>
              </a:rPr>
              <a:t> Chee </a:t>
            </a:r>
            <a:r>
              <a:rPr lang="en-US" altLang="ja-JP" sz="1200" b="1" dirty="0">
                <a:latin typeface="Century" panose="02040604050505020304" pitchFamily="18" charset="0"/>
              </a:rPr>
              <a:t>(Singapore)</a:t>
            </a:r>
          </a:p>
          <a:p>
            <a:pPr algn="l">
              <a:lnSpc>
                <a:spcPct val="120000"/>
              </a:lnSpc>
            </a:pPr>
            <a:r>
              <a:rPr lang="en-US" altLang="ja-JP" sz="1400" b="1" dirty="0">
                <a:solidFill>
                  <a:srgbClr val="007A00"/>
                </a:solidFill>
                <a:latin typeface="Century" panose="02040604050505020304" pitchFamily="18" charset="0"/>
              </a:rPr>
              <a:t>Board Member</a:t>
            </a:r>
            <a:r>
              <a:rPr lang="en-US" altLang="ja-JP" sz="1600" b="1" dirty="0">
                <a:latin typeface="Century" panose="02040604050505020304" pitchFamily="18" charset="0"/>
              </a:rPr>
              <a:t>	Hiroshi </a:t>
            </a:r>
            <a:r>
              <a:rPr lang="en-US" altLang="ja-JP" sz="1600" b="1" dirty="0" err="1">
                <a:latin typeface="Century" panose="02040604050505020304" pitchFamily="18" charset="0"/>
              </a:rPr>
              <a:t>Goto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  <a:r>
              <a:rPr lang="en-US" altLang="ja-JP" sz="1600" b="1" dirty="0">
                <a:latin typeface="Century" panose="02040604050505020304" pitchFamily="18" charset="0"/>
              </a:rPr>
              <a:t>		</a:t>
            </a:r>
            <a:r>
              <a:rPr lang="en-US" altLang="ja-JP" sz="1600" b="1" dirty="0" err="1">
                <a:latin typeface="Century" panose="02040604050505020304" pitchFamily="18" charset="0"/>
              </a:rPr>
              <a:t>Shwu-Jiuan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Sheu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(Taiwan)</a:t>
            </a:r>
          </a:p>
          <a:p>
            <a:pPr algn="l">
              <a:lnSpc>
                <a:spcPct val="60000"/>
              </a:lnSpc>
            </a:pPr>
            <a:r>
              <a:rPr lang="en-US" altLang="ja-JP" sz="1600" b="1" dirty="0">
                <a:latin typeface="Century" panose="02040604050505020304" pitchFamily="18" charset="0"/>
              </a:rPr>
              <a:t>		</a:t>
            </a:r>
            <a:r>
              <a:rPr lang="en-US" altLang="ja-JP" sz="1600" b="1" dirty="0" err="1">
                <a:latin typeface="Century" panose="02040604050505020304" pitchFamily="18" charset="0"/>
              </a:rPr>
              <a:t>Shigeaki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Ohno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  <a:r>
              <a:rPr lang="en-US" altLang="ja-JP" sz="16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 err="1">
                <a:latin typeface="Century" panose="02040604050505020304" pitchFamily="18" charset="0"/>
              </a:rPr>
              <a:t>Moncef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Khairallah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(Tunisia)</a:t>
            </a:r>
          </a:p>
          <a:p>
            <a:pPr algn="l">
              <a:lnSpc>
                <a:spcPct val="60000"/>
              </a:lnSpc>
            </a:pPr>
            <a:r>
              <a:rPr lang="en-US" altLang="ja-JP" sz="1600" b="1" dirty="0">
                <a:latin typeface="Century" panose="02040604050505020304" pitchFamily="18" charset="0"/>
              </a:rPr>
              <a:t>		Russell W. Read </a:t>
            </a:r>
            <a:r>
              <a:rPr lang="en-US" altLang="ja-JP" sz="1200" b="1" dirty="0">
                <a:latin typeface="Century" panose="02040604050505020304" pitchFamily="18" charset="0"/>
              </a:rPr>
              <a:t>(USA)</a:t>
            </a:r>
            <a:r>
              <a:rPr lang="en-US" altLang="ja-JP" sz="1600" b="1" dirty="0">
                <a:latin typeface="Century" panose="02040604050505020304" pitchFamily="18" charset="0"/>
              </a:rPr>
              <a:t>	Manabu Mochizuki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  <a:endParaRPr lang="en-US" altLang="ja-JP" sz="1600" b="1" dirty="0">
              <a:latin typeface="Century" panose="02040604050505020304" pitchFamily="18" charset="0"/>
            </a:endParaRPr>
          </a:p>
          <a:p>
            <a:pPr algn="l">
              <a:lnSpc>
                <a:spcPct val="60000"/>
              </a:lnSpc>
            </a:pPr>
            <a:r>
              <a:rPr lang="en-US" altLang="ja-JP" sz="1600" b="1" dirty="0">
                <a:latin typeface="Century" panose="02040604050505020304" pitchFamily="18" charset="0"/>
              </a:rPr>
              <a:t>		Hiroshi </a:t>
            </a:r>
            <a:r>
              <a:rPr lang="en-US" altLang="ja-JP" sz="1600" b="1" dirty="0" err="1">
                <a:latin typeface="Century" panose="02040604050505020304" pitchFamily="18" charset="0"/>
              </a:rPr>
              <a:t>Takase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  <a:r>
              <a:rPr lang="en-US" altLang="ja-JP" sz="1600" b="1" dirty="0">
                <a:latin typeface="Century" panose="02040604050505020304" pitchFamily="18" charset="0"/>
              </a:rPr>
              <a:t>	</a:t>
            </a:r>
            <a:r>
              <a:rPr lang="en-US" altLang="ja-JP" sz="1600" b="1" dirty="0" err="1">
                <a:latin typeface="Century" panose="02040604050505020304" pitchFamily="18" charset="0"/>
              </a:rPr>
              <a:t>Soumyava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Basu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(India)</a:t>
            </a:r>
          </a:p>
          <a:p>
            <a:pPr algn="l">
              <a:lnSpc>
                <a:spcPct val="60000"/>
              </a:lnSpc>
            </a:pPr>
            <a:r>
              <a:rPr lang="en-US" altLang="ja-JP" sz="1600" b="1" dirty="0">
                <a:latin typeface="Century" panose="02040604050505020304" pitchFamily="18" charset="0"/>
              </a:rPr>
              <a:t>		Justine Smith </a:t>
            </a:r>
            <a:r>
              <a:rPr lang="en-US" altLang="ja-JP" sz="1200" b="1" dirty="0">
                <a:latin typeface="Century" panose="02040604050505020304" pitchFamily="18" charset="0"/>
              </a:rPr>
              <a:t>(Australia) </a:t>
            </a:r>
            <a:r>
              <a:rPr lang="en-US" altLang="ja-JP" sz="1600" b="1" dirty="0">
                <a:latin typeface="Century" panose="02040604050505020304" pitchFamily="18" charset="0"/>
              </a:rPr>
              <a:t>	Daniel Santos </a:t>
            </a:r>
            <a:r>
              <a:rPr lang="en-US" altLang="ja-JP" sz="1200" b="1" dirty="0">
                <a:latin typeface="Century" panose="02040604050505020304" pitchFamily="18" charset="0"/>
              </a:rPr>
              <a:t>(Brazil)</a:t>
            </a:r>
          </a:p>
          <a:p>
            <a:pPr algn="l">
              <a:lnSpc>
                <a:spcPct val="60000"/>
              </a:lnSpc>
            </a:pPr>
            <a:r>
              <a:rPr lang="en-US" altLang="ja-JP" sz="1600" b="1" dirty="0">
                <a:latin typeface="Century" panose="02040604050505020304" pitchFamily="18" charset="0"/>
              </a:rPr>
              <a:t>		Massimo</a:t>
            </a:r>
            <a:r>
              <a:rPr lang="ja-JP" altLang="en-US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Accorinti</a:t>
            </a:r>
            <a:r>
              <a:rPr lang="ja-JP" altLang="en-US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(Italy)</a:t>
            </a:r>
            <a:endParaRPr lang="en-US" altLang="ja-JP" sz="1400" b="1" dirty="0">
              <a:solidFill>
                <a:srgbClr val="007A00"/>
              </a:solidFill>
              <a:latin typeface="Century" panose="020406040505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ja-JP" sz="1400" b="1">
                <a:solidFill>
                  <a:srgbClr val="007A00"/>
                </a:solidFill>
                <a:latin typeface="Century" panose="02040604050505020304" pitchFamily="18" charset="0"/>
              </a:rPr>
              <a:t>Advisor</a:t>
            </a:r>
            <a:r>
              <a:rPr lang="en-US" altLang="ja-JP" sz="1800" b="1" dirty="0">
                <a:latin typeface="Century" panose="02040604050505020304" pitchFamily="18" charset="0"/>
              </a:rPr>
              <a:t>		</a:t>
            </a:r>
            <a:r>
              <a:rPr lang="en-US" altLang="ja-JP" sz="1600" b="1" dirty="0">
                <a:latin typeface="Century" panose="02040604050505020304" pitchFamily="18" charset="0"/>
              </a:rPr>
              <a:t>Masahiko</a:t>
            </a:r>
            <a:r>
              <a:rPr lang="ja-JP" altLang="en-US" sz="1600" b="1" dirty="0">
                <a:latin typeface="Century" panose="02040604050505020304" pitchFamily="18" charset="0"/>
              </a:rPr>
              <a:t> </a:t>
            </a:r>
            <a:r>
              <a:rPr lang="en-US" altLang="ja-JP" sz="1600" b="1" dirty="0" err="1">
                <a:latin typeface="Century" panose="02040604050505020304" pitchFamily="18" charset="0"/>
              </a:rPr>
              <a:t>Usui</a:t>
            </a:r>
            <a:r>
              <a:rPr lang="en-US" altLang="ja-JP" sz="1600" b="1" dirty="0">
                <a:latin typeface="Century" panose="02040604050505020304" pitchFamily="18" charset="0"/>
              </a:rPr>
              <a:t> </a:t>
            </a:r>
            <a:r>
              <a:rPr lang="en-US" altLang="ja-JP" sz="1200" b="1" dirty="0">
                <a:latin typeface="Century" panose="02040604050505020304" pitchFamily="18" charset="0"/>
              </a:rPr>
              <a:t>(Japan)</a:t>
            </a:r>
          </a:p>
        </p:txBody>
      </p:sp>
      <p:pic>
        <p:nvPicPr>
          <p:cNvPr id="13" name="Picture 1" descr="\\LS-qlaad\share\１．Share1 - Mediproduce\1.Event\2019年6月28日-30日GOIW 2019\5. Priniting Materials\LOGO\GOI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7" y="5700583"/>
            <a:ext cx="1713074" cy="1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74492" y="207587"/>
            <a:ext cx="8774862" cy="208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ja-JP" b="1" dirty="0">
                <a:solidFill>
                  <a:srgbClr val="008000"/>
                </a:solidFill>
                <a:latin typeface="Century"/>
                <a:cs typeface="Century"/>
              </a:rPr>
              <a:t>Features the following Workshops</a:t>
            </a: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11th International Workshop on Vogt-Koyanagi-Harada Disease and Sympathetic </a:t>
            </a:r>
            <a:r>
              <a:rPr lang="en-US" altLang="ja-JP" sz="1400" b="1" dirty="0" err="1">
                <a:latin typeface="Century"/>
                <a:cs typeface="Century"/>
              </a:rPr>
              <a:t>Ophthalmia</a:t>
            </a:r>
            <a:endParaRPr lang="en-US" altLang="ja-JP" sz="1400" b="1" dirty="0">
              <a:latin typeface="Century"/>
              <a:cs typeface="Century"/>
            </a:endParaRP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7th International Workshop on Ocular Sarcoidosis</a:t>
            </a: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6th International Workshop on Ocular Tuberculosis</a:t>
            </a: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5th International Workshop on Ocular Behçet’s disease</a:t>
            </a: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2nd International Workshop on Diabetic Retinopathy and Age-Related Macular Degeneration</a:t>
            </a:r>
          </a:p>
          <a:p>
            <a:pPr marL="354013" algn="l">
              <a:lnSpc>
                <a:spcPct val="60000"/>
              </a:lnSpc>
            </a:pPr>
            <a:r>
              <a:rPr lang="en-US" altLang="ja-JP" sz="1400" b="1" dirty="0">
                <a:latin typeface="Century"/>
                <a:cs typeface="Century"/>
              </a:rPr>
              <a:t>8th Asia Pacific Intraocular Inflammation Study Group Meeting</a:t>
            </a:r>
            <a:endParaRPr lang="ja-JP" altLang="en-US" sz="1400" b="1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512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fade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153</Words>
  <Application>Microsoft Office PowerPoint</Application>
  <PresentationFormat>画面に合わせる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dbf</dc:creator>
  <cp:lastModifiedBy>Sachiyo Minakawa</cp:lastModifiedBy>
  <cp:revision>37</cp:revision>
  <dcterms:created xsi:type="dcterms:W3CDTF">2017-06-20T07:27:09Z</dcterms:created>
  <dcterms:modified xsi:type="dcterms:W3CDTF">2019-03-26T04:08:35Z</dcterms:modified>
</cp:coreProperties>
</file>